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Source Code Pro"/>
      <p:regular r:id="rId11"/>
      <p:bold r:id="rId12"/>
      <p:italic r:id="rId13"/>
      <p:boldItalic r:id="rId14"/>
    </p:embeddedFont>
    <p:embeddedFont>
      <p:font typeface="Oswald"/>
      <p:regular r:id="rId15"/>
      <p:bold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SourceCodePro-regular.fntdata"/><Relationship Id="rId10" Type="http://schemas.openxmlformats.org/officeDocument/2006/relationships/slide" Target="slides/slide5.xml"/><Relationship Id="rId13" Type="http://schemas.openxmlformats.org/officeDocument/2006/relationships/font" Target="fonts/SourceCodePro-italic.fntdata"/><Relationship Id="rId12" Type="http://schemas.openxmlformats.org/officeDocument/2006/relationships/font" Target="fonts/SourceCodePr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Oswald-regular.fntdata"/><Relationship Id="rId14" Type="http://schemas.openxmlformats.org/officeDocument/2006/relationships/font" Target="fonts/SourceCodePro-boldItalic.fntdata"/><Relationship Id="rId16" Type="http://schemas.openxmlformats.org/officeDocument/2006/relationships/font" Target="fonts/Oswa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jpg"/><Relationship Id="rId6"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Abdul Rasyid Marasabessy</a:t>
            </a:r>
            <a:endParaRPr/>
          </a:p>
        </p:txBody>
      </p:sp>
      <p:sp>
        <p:nvSpPr>
          <p:cNvPr id="63" name="Google Shape;63;p13"/>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Capstone Pendidikan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InsideSUN</a:t>
            </a:r>
            <a:endParaRPr/>
          </a:p>
        </p:txBody>
      </p:sp>
      <p:sp>
        <p:nvSpPr>
          <p:cNvPr id="69" name="Google Shape;69;p1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InsideSUN merupakan sebuah Learning Management System yang dibuat untuk memberikan ruang bagi civitas akademika pada jurusan pendidikan Bahasa Inggris untuk menerapkan sistem pembelajaran online yang terpadu guna membantu terciptanya sumber daya yang unggul.</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5"/>
          <p:cNvPicPr preferRelativeResize="0"/>
          <p:nvPr/>
        </p:nvPicPr>
        <p:blipFill>
          <a:blip r:embed="rId3">
            <a:alphaModFix/>
          </a:blip>
          <a:stretch>
            <a:fillRect/>
          </a:stretch>
        </p:blipFill>
        <p:spPr>
          <a:xfrm>
            <a:off x="4076338" y="990725"/>
            <a:ext cx="4322002" cy="2431126"/>
          </a:xfrm>
          <a:prstGeom prst="rect">
            <a:avLst/>
          </a:prstGeom>
          <a:noFill/>
          <a:ln>
            <a:noFill/>
          </a:ln>
        </p:spPr>
      </p:pic>
      <p:pic>
        <p:nvPicPr>
          <p:cNvPr descr="Open Chromebook laptop computer" id="75" name="Google Shape;75;p15"/>
          <p:cNvPicPr preferRelativeResize="0"/>
          <p:nvPr/>
        </p:nvPicPr>
        <p:blipFill>
          <a:blip r:embed="rId4">
            <a:alphaModFix/>
          </a:blip>
          <a:stretch>
            <a:fillRect/>
          </a:stretch>
        </p:blipFill>
        <p:spPr>
          <a:xfrm>
            <a:off x="3452975" y="697325"/>
            <a:ext cx="5591976" cy="3316000"/>
          </a:xfrm>
          <a:prstGeom prst="rect">
            <a:avLst/>
          </a:prstGeom>
          <a:noFill/>
          <a:ln>
            <a:noFill/>
          </a:ln>
        </p:spPr>
      </p:pic>
      <p:sp>
        <p:nvSpPr>
          <p:cNvPr id="76" name="Google Shape;76;p15"/>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t>Pengembangan InsideSUN</a:t>
            </a:r>
            <a:endParaRPr sz="1500"/>
          </a:p>
        </p:txBody>
      </p:sp>
      <p:sp>
        <p:nvSpPr>
          <p:cNvPr id="77" name="Google Shape;77;p15"/>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InsideSUN dikembangkan dengan menggunakan teknologi Microsoft Azure, dengan memanfaatkan layanan yang disediakan oleh Azure Marketplace berupa ‘Bitnami LMS Multi-Tier powered by Moodle™ LMS’ </a:t>
            </a:r>
            <a:endParaRPr/>
          </a:p>
        </p:txBody>
      </p:sp>
      <p:pic>
        <p:nvPicPr>
          <p:cNvPr id="78" name="Google Shape;78;p15"/>
          <p:cNvPicPr preferRelativeResize="0"/>
          <p:nvPr/>
        </p:nvPicPr>
        <p:blipFill>
          <a:blip r:embed="rId5">
            <a:alphaModFix/>
          </a:blip>
          <a:stretch>
            <a:fillRect/>
          </a:stretch>
        </p:blipFill>
        <p:spPr>
          <a:xfrm>
            <a:off x="7252475" y="1825050"/>
            <a:ext cx="1548275" cy="2743950"/>
          </a:xfrm>
          <a:prstGeom prst="rect">
            <a:avLst/>
          </a:prstGeom>
          <a:noFill/>
          <a:ln>
            <a:noFill/>
          </a:ln>
        </p:spPr>
      </p:pic>
      <p:pic>
        <p:nvPicPr>
          <p:cNvPr descr="Portrait-oriented black smaptphone" id="79" name="Google Shape;79;p15"/>
          <p:cNvPicPr preferRelativeResize="0"/>
          <p:nvPr/>
        </p:nvPicPr>
        <p:blipFill>
          <a:blip r:embed="rId6">
            <a:alphaModFix/>
          </a:blip>
          <a:stretch>
            <a:fillRect/>
          </a:stretch>
        </p:blipFill>
        <p:spPr>
          <a:xfrm>
            <a:off x="7188601" y="1585375"/>
            <a:ext cx="1675825" cy="32912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265500" y="1816950"/>
            <a:ext cx="4045200" cy="150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Hambatan</a:t>
            </a:r>
            <a:endParaRPr/>
          </a:p>
        </p:txBody>
      </p:sp>
      <p:sp>
        <p:nvSpPr>
          <p:cNvPr id="85" name="Google Shape;85;p16"/>
          <p:cNvSpPr txBox="1"/>
          <p:nvPr>
            <p:ph idx="2" type="body"/>
          </p:nvPr>
        </p:nvSpPr>
        <p:spPr>
          <a:xfrm>
            <a:off x="4939500" y="724200"/>
            <a:ext cx="39291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Subscription</a:t>
            </a:r>
            <a:endParaRPr b="1"/>
          </a:p>
          <a:p>
            <a:pPr indent="0" lvl="0" marL="0" rtl="0" algn="l">
              <a:spcBef>
                <a:spcPts val="0"/>
              </a:spcBef>
              <a:spcAft>
                <a:spcPts val="0"/>
              </a:spcAft>
              <a:buNone/>
            </a:pPr>
            <a:r>
              <a:rPr lang="en" sz="1500"/>
              <a:t>Azure-for-Student Subscription yang tidak mencakup semua layanan.</a:t>
            </a:r>
            <a:endParaRPr sz="1500"/>
          </a:p>
          <a:p>
            <a:pPr indent="0" lvl="0" marL="0" rtl="0" algn="l">
              <a:spcBef>
                <a:spcPts val="1600"/>
              </a:spcBef>
              <a:spcAft>
                <a:spcPts val="0"/>
              </a:spcAft>
              <a:buNone/>
            </a:pPr>
            <a:r>
              <a:rPr b="1" lang="en"/>
              <a:t>Kurangnya Pengalaman</a:t>
            </a:r>
            <a:endParaRPr b="1"/>
          </a:p>
          <a:p>
            <a:pPr indent="0" lvl="0" marL="0" rtl="0" algn="l">
              <a:spcBef>
                <a:spcPts val="0"/>
              </a:spcBef>
              <a:spcAft>
                <a:spcPts val="1600"/>
              </a:spcAft>
              <a:buNone/>
            </a:pPr>
            <a:r>
              <a:rPr lang="en" sz="1500"/>
              <a:t>Kurangnya praktek, sehingga kesulitan dalam menjalankan layanan Azure, cara ssh server, membuat domain web, serta menerapkan akses jaringan yang aman.</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